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62" r:id="rId5"/>
    <p:sldId id="265" r:id="rId6"/>
    <p:sldId id="263" r:id="rId7"/>
    <p:sldId id="264" r:id="rId8"/>
    <p:sldId id="266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FF"/>
    <a:srgbClr val="FFFF66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4A5EFA7-0556-4FDD-A242-9545834EC64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583A704-2867-4935-A64A-3D81F534F45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564904"/>
            <a:ext cx="8784976" cy="1739056"/>
          </a:xfrm>
        </p:spPr>
        <p:txBody>
          <a:bodyPr>
            <a:noAutofit/>
          </a:bodyPr>
          <a:lstStyle/>
          <a:p>
            <a:r>
              <a:rPr lang="ru-RU" sz="4400" spc="300" dirty="0">
                <a:effectLst/>
                <a:latin typeface="Calibri" pitchFamily="34" charset="0"/>
                <a:cs typeface="Calibri" pitchFamily="34" charset="0"/>
              </a:rPr>
              <a:t>Привлечение </a:t>
            </a:r>
            <a: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  <a:t>общественности </a:t>
            </a:r>
            <a:r>
              <a:rPr lang="ru-RU" sz="4400" spc="300" dirty="0">
                <a:effectLst/>
                <a:latin typeface="Calibri" pitchFamily="34" charset="0"/>
                <a:cs typeface="Calibri" pitchFamily="34" charset="0"/>
              </a:rPr>
              <a:t>в формирование </a:t>
            </a:r>
            <a: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400" spc="300" dirty="0" smtClean="0">
                <a:effectLst/>
                <a:latin typeface="Calibri" pitchFamily="34" charset="0"/>
                <a:cs typeface="Calibri" pitchFamily="34" charset="0"/>
              </a:rPr>
              <a:t>городской </a:t>
            </a:r>
            <a:r>
              <a:rPr lang="ru-RU" sz="4400" spc="300" dirty="0">
                <a:effectLst/>
                <a:latin typeface="Calibri" pitchFamily="34" charset="0"/>
                <a:cs typeface="Calibri" pitchFamily="34" charset="0"/>
              </a:rPr>
              <a:t>среды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86976"/>
            <a:ext cx="6768752" cy="873011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/>
                <a:latin typeface="Calibri" pitchFamily="34" charset="0"/>
                <a:cs typeface="Calibri" pitchFamily="34" charset="0"/>
              </a:rPr>
              <a:t>Муниципальное образование «город Десногорск» Смоленской области</a:t>
            </a:r>
            <a:endParaRPr lang="ru-RU" sz="16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48072" cy="81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64" y="116632"/>
            <a:ext cx="3034408" cy="1066800"/>
          </a:xfrm>
        </p:spPr>
        <p:txBody>
          <a:bodyPr/>
          <a:lstStyle/>
          <a:p>
            <a:r>
              <a:rPr lang="ru-RU" dirty="0" smtClean="0">
                <a:solidFill>
                  <a:srgbClr val="89CCFF"/>
                </a:solidFill>
                <a:latin typeface="Calibri" pitchFamily="34" charset="0"/>
                <a:cs typeface="Calibri" pitchFamily="34" charset="0"/>
              </a:rPr>
              <a:t>Контакты</a:t>
            </a:r>
            <a:endParaRPr lang="ru-RU" dirty="0">
              <a:solidFill>
                <a:srgbClr val="89CC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6601" y="418011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Александрова Наталья Николаевна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И.о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заместителя Главы муниципального образования «город Десногорск» Смоленской области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8357" y="55172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Телефон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:            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      Адрес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электронной почты: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48153)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7-23-55          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des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ek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@admin-smolensk.ru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7500" y="1567483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Терлецкий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Анатолий Александрович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Глава муниципального образования «город Десногорск» Смоленской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4216" y="248487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Телефон:                       Адрес электронной почты: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(48153)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3-12-50          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desnadm@mail.ru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Нвчальник отдела\Desktop\terleckij-a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2733" r="6892" b="4612"/>
          <a:stretch/>
        </p:blipFill>
        <p:spPr bwMode="auto">
          <a:xfrm>
            <a:off x="705062" y="1556792"/>
            <a:ext cx="16346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вчальник отдела\Desktop\zaharki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16382"/>
          <a:stretch/>
        </p:blipFill>
        <p:spPr bwMode="auto">
          <a:xfrm>
            <a:off x="705062" y="4180114"/>
            <a:ext cx="1634690" cy="19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Проведение анализа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торговых точек города Десногорск, путем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случайной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выборки, выставление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на общественное голосование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торговых объектов.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К голосованию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активное подключение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через СМИ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общественности. </a:t>
            </a:r>
          </a:p>
          <a:p>
            <a:pPr marL="0" indent="0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 итогу года проведение церемонии награждения победивших в голосовании объектов.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течении года активное развитие практики, привлечение лидеров общественного мнения к распространению голосования, размещение информации о конкурсе в торговых точках, для привлечения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еще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большего числа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жителей к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участию в принятии стратегических решений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89CCFF"/>
                </a:solidFill>
                <a:latin typeface="Calibri" pitchFamily="34" charset="0"/>
                <a:cs typeface="Calibri" pitchFamily="34" charset="0"/>
              </a:rPr>
              <a:t>Краткое </a:t>
            </a:r>
            <a:r>
              <a:rPr lang="ru-RU" dirty="0" smtClean="0">
                <a:solidFill>
                  <a:srgbClr val="89CCFF"/>
                </a:solidFill>
                <a:latin typeface="Calibri" pitchFamily="34" charset="0"/>
                <a:cs typeface="Calibri" pitchFamily="34" charset="0"/>
              </a:rPr>
              <a:t>описание действий</a:t>
            </a:r>
            <a:endParaRPr lang="ru-RU" dirty="0">
              <a:solidFill>
                <a:srgbClr val="89CC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9001000" cy="548424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ЦЕЛЬ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– привлечение общественности к решению городских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вопросов</a:t>
            </a:r>
          </a:p>
          <a:p>
            <a:pPr marL="18288" indent="0">
              <a:buNone/>
            </a:pPr>
            <a:endParaRPr lang="ru-RU" sz="24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18288" indent="0">
              <a:buNone/>
            </a:pP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ЗАДАЧИ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ru-RU" sz="24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18288" indent="0">
              <a:buNone/>
            </a:pP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Привлечение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граждан к осуществлению местного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самоуправления</a:t>
            </a:r>
          </a:p>
          <a:p>
            <a:pPr marL="18288" indent="0">
              <a:buNone/>
            </a:pP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Оказание содействия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развитию предпринимательского сектора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привлекая общественность</a:t>
            </a:r>
          </a:p>
          <a:p>
            <a:pPr marL="18288" indent="0">
              <a:buNone/>
            </a:pP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Привитие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предпринимателям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культуры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формирования городской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среды</a:t>
            </a:r>
            <a:endParaRPr lang="ru-RU" sz="2400" dirty="0">
              <a:effectLst/>
              <a:latin typeface="Calibri" pitchFamily="34" charset="0"/>
              <a:cs typeface="Calibri" pitchFamily="34" charset="0"/>
            </a:endParaRPr>
          </a:p>
          <a:p>
            <a:pPr marL="18288" indent="0">
              <a:buNone/>
            </a:pP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Создание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стимула содержать свои территории не только в рамках правил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благоустройства</a:t>
            </a:r>
            <a:endParaRPr lang="ru-RU" sz="2400" dirty="0">
              <a:effectLst/>
              <a:latin typeface="Calibri" pitchFamily="34" charset="0"/>
              <a:cs typeface="Calibri" pitchFamily="34" charset="0"/>
            </a:endParaRPr>
          </a:p>
          <a:p>
            <a:pPr marL="18288" indent="0">
              <a:buNone/>
            </a:pP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Выявление </a:t>
            </a:r>
            <a:r>
              <a:rPr lang="ru-RU" sz="2400" dirty="0">
                <a:effectLst/>
                <a:latin typeface="Calibri" pitchFamily="34" charset="0"/>
                <a:cs typeface="Calibri" pitchFamily="34" charset="0"/>
              </a:rPr>
              <a:t>эффективно работающих субъектов </a:t>
            </a:r>
            <a:r>
              <a:rPr lang="ru-RU" sz="2400" dirty="0" smtClean="0">
                <a:effectLst/>
                <a:latin typeface="Calibri" pitchFamily="34" charset="0"/>
                <a:cs typeface="Calibri" pitchFamily="34" charset="0"/>
              </a:rPr>
              <a:t>предпринимательства</a:t>
            </a:r>
            <a:endParaRPr lang="ru-RU" sz="2400" dirty="0">
              <a:effectLst/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914400"/>
          </a:xfrm>
        </p:spPr>
        <p:txBody>
          <a:bodyPr/>
          <a:lstStyle/>
          <a:p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Цели и задачи практики</a:t>
            </a:r>
            <a:endParaRPr lang="ru-RU" dirty="0">
              <a:solidFill>
                <a:srgbClr val="89CC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38111" y="3071811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38112" y="1412776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8110" y="3501578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52397" y="4293096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66682" y="5157192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52397" y="5949280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02" y="260648"/>
            <a:ext cx="7115626" cy="941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9CCFF"/>
                </a:solidFill>
                <a:latin typeface="Calibri" pitchFamily="34" charset="0"/>
                <a:cs typeface="Calibri" pitchFamily="34" charset="0"/>
              </a:rPr>
              <a:t>Мероприятия</a:t>
            </a:r>
            <a:endParaRPr lang="ru-RU" dirty="0">
              <a:solidFill>
                <a:srgbClr val="89CC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385" y="1664066"/>
            <a:ext cx="3814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Совещание участников проекта по вопросам организации инициативы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462161"/>
            <a:ext cx="256793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Администрации муниципального образования «город Десногорск»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385" y="3501008"/>
            <a:ext cx="4011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Анализ </a:t>
            </a:r>
            <a:r>
              <a:rPr lang="ru-RU" sz="2000" dirty="0" smtClean="0">
                <a:latin typeface="Calibri" pitchFamily="34" charset="0"/>
                <a:ea typeface="Calibri"/>
                <a:cs typeface="Calibri" pitchFamily="34" charset="0"/>
              </a:rPr>
              <a:t>торговых </a:t>
            </a: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объектов расположенных в черте  муниципального образования «город Десногорск»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9324" y="5589240"/>
            <a:ext cx="368202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Информационная кампания в СМИ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27762" y="2122474"/>
            <a:ext cx="11878" cy="38226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7762" y="2132856"/>
            <a:ext cx="20946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75429" y="4027264"/>
            <a:ext cx="20946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06307" y="5948143"/>
            <a:ext cx="209465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27984" y="2306489"/>
            <a:ext cx="1800200" cy="192483"/>
          </a:xfrm>
          <a:prstGeom prst="straightConnector1">
            <a:avLst/>
          </a:prstGeom>
          <a:ln>
            <a:solidFill>
              <a:srgbClr val="FFFF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707904" y="3717032"/>
            <a:ext cx="1906450" cy="18565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479218" y="5517232"/>
            <a:ext cx="2181014" cy="33487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4" name="Полилиния 2053"/>
          <p:cNvSpPr/>
          <p:nvPr/>
        </p:nvSpPr>
        <p:spPr>
          <a:xfrm rot="9563963">
            <a:off x="5695639" y="2108340"/>
            <a:ext cx="3225328" cy="3289392"/>
          </a:xfrm>
          <a:custGeom>
            <a:avLst/>
            <a:gdLst>
              <a:gd name="connsiteX0" fmla="*/ 3013179 w 3374536"/>
              <a:gd name="connsiteY0" fmla="*/ 201880 h 2386940"/>
              <a:gd name="connsiteX1" fmla="*/ 2953802 w 3374536"/>
              <a:gd name="connsiteY1" fmla="*/ 154379 h 2386940"/>
              <a:gd name="connsiteX2" fmla="*/ 2811298 w 3374536"/>
              <a:gd name="connsiteY2" fmla="*/ 118753 h 2386940"/>
              <a:gd name="connsiteX3" fmla="*/ 2704420 w 3374536"/>
              <a:gd name="connsiteY3" fmla="*/ 106878 h 2386940"/>
              <a:gd name="connsiteX4" fmla="*/ 2502540 w 3374536"/>
              <a:gd name="connsiteY4" fmla="*/ 83127 h 2386940"/>
              <a:gd name="connsiteX5" fmla="*/ 2253158 w 3374536"/>
              <a:gd name="connsiteY5" fmla="*/ 71252 h 2386940"/>
              <a:gd name="connsiteX6" fmla="*/ 934997 w 3374536"/>
              <a:gd name="connsiteY6" fmla="*/ 83127 h 2386940"/>
              <a:gd name="connsiteX7" fmla="*/ 816244 w 3374536"/>
              <a:gd name="connsiteY7" fmla="*/ 106878 h 2386940"/>
              <a:gd name="connsiteX8" fmla="*/ 756867 w 3374536"/>
              <a:gd name="connsiteY8" fmla="*/ 142504 h 2386940"/>
              <a:gd name="connsiteX9" fmla="*/ 649989 w 3374536"/>
              <a:gd name="connsiteY9" fmla="*/ 213756 h 2386940"/>
              <a:gd name="connsiteX10" fmla="*/ 614363 w 3374536"/>
              <a:gd name="connsiteY10" fmla="*/ 225631 h 2386940"/>
              <a:gd name="connsiteX11" fmla="*/ 495610 w 3374536"/>
              <a:gd name="connsiteY11" fmla="*/ 308758 h 2386940"/>
              <a:gd name="connsiteX12" fmla="*/ 341231 w 3374536"/>
              <a:gd name="connsiteY12" fmla="*/ 415636 h 2386940"/>
              <a:gd name="connsiteX13" fmla="*/ 234353 w 3374536"/>
              <a:gd name="connsiteY13" fmla="*/ 522514 h 2386940"/>
              <a:gd name="connsiteX14" fmla="*/ 186852 w 3374536"/>
              <a:gd name="connsiteY14" fmla="*/ 593766 h 2386940"/>
              <a:gd name="connsiteX15" fmla="*/ 174976 w 3374536"/>
              <a:gd name="connsiteY15" fmla="*/ 641267 h 2386940"/>
              <a:gd name="connsiteX16" fmla="*/ 139350 w 3374536"/>
              <a:gd name="connsiteY16" fmla="*/ 712519 h 2386940"/>
              <a:gd name="connsiteX17" fmla="*/ 127475 w 3374536"/>
              <a:gd name="connsiteY17" fmla="*/ 795647 h 2386940"/>
              <a:gd name="connsiteX18" fmla="*/ 103724 w 3374536"/>
              <a:gd name="connsiteY18" fmla="*/ 855023 h 2386940"/>
              <a:gd name="connsiteX19" fmla="*/ 139350 w 3374536"/>
              <a:gd name="connsiteY19" fmla="*/ 1413163 h 2386940"/>
              <a:gd name="connsiteX20" fmla="*/ 151226 w 3374536"/>
              <a:gd name="connsiteY20" fmla="*/ 1484415 h 2386940"/>
              <a:gd name="connsiteX21" fmla="*/ 210602 w 3374536"/>
              <a:gd name="connsiteY21" fmla="*/ 1603169 h 2386940"/>
              <a:gd name="connsiteX22" fmla="*/ 234353 w 3374536"/>
              <a:gd name="connsiteY22" fmla="*/ 1662545 h 2386940"/>
              <a:gd name="connsiteX23" fmla="*/ 246228 w 3374536"/>
              <a:gd name="connsiteY23" fmla="*/ 1698171 h 2386940"/>
              <a:gd name="connsiteX24" fmla="*/ 269979 w 3374536"/>
              <a:gd name="connsiteY24" fmla="*/ 1757548 h 2386940"/>
              <a:gd name="connsiteX25" fmla="*/ 317480 w 3374536"/>
              <a:gd name="connsiteY25" fmla="*/ 1852550 h 2386940"/>
              <a:gd name="connsiteX26" fmla="*/ 364982 w 3374536"/>
              <a:gd name="connsiteY26" fmla="*/ 1900052 h 2386940"/>
              <a:gd name="connsiteX27" fmla="*/ 459984 w 3374536"/>
              <a:gd name="connsiteY27" fmla="*/ 2018805 h 2386940"/>
              <a:gd name="connsiteX28" fmla="*/ 543111 w 3374536"/>
              <a:gd name="connsiteY28" fmla="*/ 2101932 h 2386940"/>
              <a:gd name="connsiteX29" fmla="*/ 638114 w 3374536"/>
              <a:gd name="connsiteY29" fmla="*/ 2185060 h 2386940"/>
              <a:gd name="connsiteX30" fmla="*/ 721241 w 3374536"/>
              <a:gd name="connsiteY30" fmla="*/ 2232561 h 2386940"/>
              <a:gd name="connsiteX31" fmla="*/ 780618 w 3374536"/>
              <a:gd name="connsiteY31" fmla="*/ 2280062 h 2386940"/>
              <a:gd name="connsiteX32" fmla="*/ 839994 w 3374536"/>
              <a:gd name="connsiteY32" fmla="*/ 2303813 h 2386940"/>
              <a:gd name="connsiteX33" fmla="*/ 875620 w 3374536"/>
              <a:gd name="connsiteY33" fmla="*/ 2327563 h 2386940"/>
              <a:gd name="connsiteX34" fmla="*/ 911246 w 3374536"/>
              <a:gd name="connsiteY34" fmla="*/ 2339439 h 2386940"/>
              <a:gd name="connsiteX35" fmla="*/ 958748 w 3374536"/>
              <a:gd name="connsiteY35" fmla="*/ 2363189 h 2386940"/>
              <a:gd name="connsiteX36" fmla="*/ 1077501 w 3374536"/>
              <a:gd name="connsiteY36" fmla="*/ 2386940 h 2386940"/>
              <a:gd name="connsiteX37" fmla="*/ 1623766 w 3374536"/>
              <a:gd name="connsiteY37" fmla="*/ 2375065 h 2386940"/>
              <a:gd name="connsiteX38" fmla="*/ 1813771 w 3374536"/>
              <a:gd name="connsiteY38" fmla="*/ 2351314 h 2386940"/>
              <a:gd name="connsiteX39" fmla="*/ 1932524 w 3374536"/>
              <a:gd name="connsiteY39" fmla="*/ 2339439 h 2386940"/>
              <a:gd name="connsiteX40" fmla="*/ 1980026 w 3374536"/>
              <a:gd name="connsiteY40" fmla="*/ 2315688 h 2386940"/>
              <a:gd name="connsiteX41" fmla="*/ 2015652 w 3374536"/>
              <a:gd name="connsiteY41" fmla="*/ 2303813 h 2386940"/>
              <a:gd name="connsiteX42" fmla="*/ 2075028 w 3374536"/>
              <a:gd name="connsiteY42" fmla="*/ 2268187 h 2386940"/>
              <a:gd name="connsiteX43" fmla="*/ 2110654 w 3374536"/>
              <a:gd name="connsiteY43" fmla="*/ 2244436 h 2386940"/>
              <a:gd name="connsiteX44" fmla="*/ 2205657 w 3374536"/>
              <a:gd name="connsiteY44" fmla="*/ 2208810 h 2386940"/>
              <a:gd name="connsiteX45" fmla="*/ 2241283 w 3374536"/>
              <a:gd name="connsiteY45" fmla="*/ 2185060 h 2386940"/>
              <a:gd name="connsiteX46" fmla="*/ 2288784 w 3374536"/>
              <a:gd name="connsiteY46" fmla="*/ 2161309 h 2386940"/>
              <a:gd name="connsiteX47" fmla="*/ 2324410 w 3374536"/>
              <a:gd name="connsiteY47" fmla="*/ 2137558 h 2386940"/>
              <a:gd name="connsiteX48" fmla="*/ 2407537 w 3374536"/>
              <a:gd name="connsiteY48" fmla="*/ 2090057 h 2386940"/>
              <a:gd name="connsiteX49" fmla="*/ 2538166 w 3374536"/>
              <a:gd name="connsiteY49" fmla="*/ 1959428 h 2386940"/>
              <a:gd name="connsiteX50" fmla="*/ 2573792 w 3374536"/>
              <a:gd name="connsiteY50" fmla="*/ 1923802 h 2386940"/>
              <a:gd name="connsiteX51" fmla="*/ 2704420 w 3374536"/>
              <a:gd name="connsiteY51" fmla="*/ 1816924 h 2386940"/>
              <a:gd name="connsiteX52" fmla="*/ 2763797 w 3374536"/>
              <a:gd name="connsiteY52" fmla="*/ 1781299 h 2386940"/>
              <a:gd name="connsiteX53" fmla="*/ 2846924 w 3374536"/>
              <a:gd name="connsiteY53" fmla="*/ 1698171 h 2386940"/>
              <a:gd name="connsiteX54" fmla="*/ 2894426 w 3374536"/>
              <a:gd name="connsiteY54" fmla="*/ 1650670 h 2386940"/>
              <a:gd name="connsiteX55" fmla="*/ 2989428 w 3374536"/>
              <a:gd name="connsiteY55" fmla="*/ 1508166 h 2386940"/>
              <a:gd name="connsiteX56" fmla="*/ 3025054 w 3374536"/>
              <a:gd name="connsiteY56" fmla="*/ 1472540 h 2386940"/>
              <a:gd name="connsiteX57" fmla="*/ 3048805 w 3374536"/>
              <a:gd name="connsiteY57" fmla="*/ 1425039 h 2386940"/>
              <a:gd name="connsiteX58" fmla="*/ 3096306 w 3374536"/>
              <a:gd name="connsiteY58" fmla="*/ 1365662 h 2386940"/>
              <a:gd name="connsiteX59" fmla="*/ 3108182 w 3374536"/>
              <a:gd name="connsiteY59" fmla="*/ 1330036 h 2386940"/>
              <a:gd name="connsiteX60" fmla="*/ 3131932 w 3374536"/>
              <a:gd name="connsiteY60" fmla="*/ 1163782 h 2386940"/>
              <a:gd name="connsiteX61" fmla="*/ 3143807 w 3374536"/>
              <a:gd name="connsiteY61" fmla="*/ 1080654 h 2386940"/>
              <a:gd name="connsiteX62" fmla="*/ 3131932 w 3374536"/>
              <a:gd name="connsiteY62" fmla="*/ 748145 h 2386940"/>
              <a:gd name="connsiteX63" fmla="*/ 3096306 w 3374536"/>
              <a:gd name="connsiteY63" fmla="*/ 700644 h 2386940"/>
              <a:gd name="connsiteX64" fmla="*/ 3084431 w 3374536"/>
              <a:gd name="connsiteY64" fmla="*/ 641267 h 2386940"/>
              <a:gd name="connsiteX65" fmla="*/ 3048805 w 3374536"/>
              <a:gd name="connsiteY65" fmla="*/ 593766 h 2386940"/>
              <a:gd name="connsiteX66" fmla="*/ 3001304 w 3374536"/>
              <a:gd name="connsiteY66" fmla="*/ 522514 h 2386940"/>
              <a:gd name="connsiteX67" fmla="*/ 2941927 w 3374536"/>
              <a:gd name="connsiteY67" fmla="*/ 427511 h 2386940"/>
              <a:gd name="connsiteX68" fmla="*/ 2918176 w 3374536"/>
              <a:gd name="connsiteY68" fmla="*/ 391886 h 2386940"/>
              <a:gd name="connsiteX69" fmla="*/ 2787548 w 3374536"/>
              <a:gd name="connsiteY69" fmla="*/ 249382 h 2386940"/>
              <a:gd name="connsiteX70" fmla="*/ 2704420 w 3374536"/>
              <a:gd name="connsiteY70" fmla="*/ 190005 h 2386940"/>
              <a:gd name="connsiteX71" fmla="*/ 2621293 w 3374536"/>
              <a:gd name="connsiteY71" fmla="*/ 142504 h 2386940"/>
              <a:gd name="connsiteX72" fmla="*/ 2538166 w 3374536"/>
              <a:gd name="connsiteY72" fmla="*/ 106878 h 2386940"/>
              <a:gd name="connsiteX73" fmla="*/ 2443163 w 3374536"/>
              <a:gd name="connsiteY73" fmla="*/ 95002 h 2386940"/>
              <a:gd name="connsiteX74" fmla="*/ 2395662 w 3374536"/>
              <a:gd name="connsiteY74" fmla="*/ 71252 h 2386940"/>
              <a:gd name="connsiteX75" fmla="*/ 2229407 w 3374536"/>
              <a:gd name="connsiteY75" fmla="*/ 47501 h 2386940"/>
              <a:gd name="connsiteX76" fmla="*/ 1861272 w 3374536"/>
              <a:gd name="connsiteY76" fmla="*/ 0 h 2386940"/>
              <a:gd name="connsiteX77" fmla="*/ 899371 w 3374536"/>
              <a:gd name="connsiteY77" fmla="*/ 23750 h 2386940"/>
              <a:gd name="connsiteX78" fmla="*/ 792493 w 3374536"/>
              <a:gd name="connsiteY78" fmla="*/ 59376 h 2386940"/>
              <a:gd name="connsiteX79" fmla="*/ 733117 w 3374536"/>
              <a:gd name="connsiteY79" fmla="*/ 71252 h 2386940"/>
              <a:gd name="connsiteX80" fmla="*/ 602488 w 3374536"/>
              <a:gd name="connsiteY80" fmla="*/ 142504 h 2386940"/>
              <a:gd name="connsiteX81" fmla="*/ 412483 w 3374536"/>
              <a:gd name="connsiteY81" fmla="*/ 285008 h 2386940"/>
              <a:gd name="connsiteX82" fmla="*/ 364982 w 3374536"/>
              <a:gd name="connsiteY82" fmla="*/ 308758 h 2386940"/>
              <a:gd name="connsiteX83" fmla="*/ 317480 w 3374536"/>
              <a:gd name="connsiteY83" fmla="*/ 344384 h 2386940"/>
              <a:gd name="connsiteX84" fmla="*/ 246228 w 3374536"/>
              <a:gd name="connsiteY84" fmla="*/ 391886 h 2386940"/>
              <a:gd name="connsiteX85" fmla="*/ 210602 w 3374536"/>
              <a:gd name="connsiteY85" fmla="*/ 427511 h 2386940"/>
              <a:gd name="connsiteX86" fmla="*/ 163101 w 3374536"/>
              <a:gd name="connsiteY86" fmla="*/ 463137 h 2386940"/>
              <a:gd name="connsiteX87" fmla="*/ 139350 w 3374536"/>
              <a:gd name="connsiteY87" fmla="*/ 498763 h 2386940"/>
              <a:gd name="connsiteX88" fmla="*/ 68098 w 3374536"/>
              <a:gd name="connsiteY88" fmla="*/ 605641 h 2386940"/>
              <a:gd name="connsiteX89" fmla="*/ 56223 w 3374536"/>
              <a:gd name="connsiteY89" fmla="*/ 665018 h 2386940"/>
              <a:gd name="connsiteX90" fmla="*/ 32472 w 3374536"/>
              <a:gd name="connsiteY90" fmla="*/ 700644 h 2386940"/>
              <a:gd name="connsiteX91" fmla="*/ 20597 w 3374536"/>
              <a:gd name="connsiteY91" fmla="*/ 736270 h 2386940"/>
              <a:gd name="connsiteX92" fmla="*/ 32472 w 3374536"/>
              <a:gd name="connsiteY92" fmla="*/ 1353787 h 2386940"/>
              <a:gd name="connsiteX93" fmla="*/ 44348 w 3374536"/>
              <a:gd name="connsiteY93" fmla="*/ 1389413 h 2386940"/>
              <a:gd name="connsiteX94" fmla="*/ 91849 w 3374536"/>
              <a:gd name="connsiteY94" fmla="*/ 1484415 h 2386940"/>
              <a:gd name="connsiteX95" fmla="*/ 151226 w 3374536"/>
              <a:gd name="connsiteY95" fmla="*/ 1615044 h 2386940"/>
              <a:gd name="connsiteX96" fmla="*/ 222478 w 3374536"/>
              <a:gd name="connsiteY96" fmla="*/ 1710047 h 2386940"/>
              <a:gd name="connsiteX97" fmla="*/ 317480 w 3374536"/>
              <a:gd name="connsiteY97" fmla="*/ 1840675 h 2386940"/>
              <a:gd name="connsiteX98" fmla="*/ 353106 w 3374536"/>
              <a:gd name="connsiteY98" fmla="*/ 1876301 h 2386940"/>
              <a:gd name="connsiteX99" fmla="*/ 376857 w 3374536"/>
              <a:gd name="connsiteY99" fmla="*/ 1911927 h 2386940"/>
              <a:gd name="connsiteX100" fmla="*/ 448109 w 3374536"/>
              <a:gd name="connsiteY100" fmla="*/ 1995054 h 2386940"/>
              <a:gd name="connsiteX101" fmla="*/ 495610 w 3374536"/>
              <a:gd name="connsiteY101" fmla="*/ 2018805 h 2386940"/>
              <a:gd name="connsiteX102" fmla="*/ 638114 w 3374536"/>
              <a:gd name="connsiteY102" fmla="*/ 2125683 h 2386940"/>
              <a:gd name="connsiteX103" fmla="*/ 685615 w 3374536"/>
              <a:gd name="connsiteY103" fmla="*/ 2137558 h 2386940"/>
              <a:gd name="connsiteX104" fmla="*/ 768743 w 3374536"/>
              <a:gd name="connsiteY104" fmla="*/ 2173184 h 2386940"/>
              <a:gd name="connsiteX105" fmla="*/ 934997 w 3374536"/>
              <a:gd name="connsiteY105" fmla="*/ 2232561 h 2386940"/>
              <a:gd name="connsiteX106" fmla="*/ 1006249 w 3374536"/>
              <a:gd name="connsiteY106" fmla="*/ 2268187 h 2386940"/>
              <a:gd name="connsiteX107" fmla="*/ 1160628 w 3374536"/>
              <a:gd name="connsiteY107" fmla="*/ 2291937 h 2386940"/>
              <a:gd name="connsiteX108" fmla="*/ 1778145 w 3374536"/>
              <a:gd name="connsiteY108" fmla="*/ 2280062 h 2386940"/>
              <a:gd name="connsiteX109" fmla="*/ 1885023 w 3374536"/>
              <a:gd name="connsiteY109" fmla="*/ 2220686 h 2386940"/>
              <a:gd name="connsiteX110" fmla="*/ 2039402 w 3374536"/>
              <a:gd name="connsiteY110" fmla="*/ 2161309 h 2386940"/>
              <a:gd name="connsiteX111" fmla="*/ 2122530 w 3374536"/>
              <a:gd name="connsiteY111" fmla="*/ 2113808 h 2386940"/>
              <a:gd name="connsiteX112" fmla="*/ 2193782 w 3374536"/>
              <a:gd name="connsiteY112" fmla="*/ 2090057 h 2386940"/>
              <a:gd name="connsiteX113" fmla="*/ 2253158 w 3374536"/>
              <a:gd name="connsiteY113" fmla="*/ 2054431 h 2386940"/>
              <a:gd name="connsiteX114" fmla="*/ 2395662 w 3374536"/>
              <a:gd name="connsiteY114" fmla="*/ 1971304 h 2386940"/>
              <a:gd name="connsiteX115" fmla="*/ 2561917 w 3374536"/>
              <a:gd name="connsiteY115" fmla="*/ 1876301 h 2386940"/>
              <a:gd name="connsiteX116" fmla="*/ 2621293 w 3374536"/>
              <a:gd name="connsiteY116" fmla="*/ 1840675 h 2386940"/>
              <a:gd name="connsiteX117" fmla="*/ 2668794 w 3374536"/>
              <a:gd name="connsiteY117" fmla="*/ 1805049 h 2386940"/>
              <a:gd name="connsiteX118" fmla="*/ 2858800 w 3374536"/>
              <a:gd name="connsiteY118" fmla="*/ 1686296 h 2386940"/>
              <a:gd name="connsiteX119" fmla="*/ 2989428 w 3374536"/>
              <a:gd name="connsiteY119" fmla="*/ 1603169 h 2386940"/>
              <a:gd name="connsiteX120" fmla="*/ 3120057 w 3374536"/>
              <a:gd name="connsiteY120" fmla="*/ 1484415 h 2386940"/>
              <a:gd name="connsiteX121" fmla="*/ 3167558 w 3374536"/>
              <a:gd name="connsiteY121" fmla="*/ 1460665 h 2386940"/>
              <a:gd name="connsiteX122" fmla="*/ 3215059 w 3374536"/>
              <a:gd name="connsiteY122" fmla="*/ 1389413 h 2386940"/>
              <a:gd name="connsiteX123" fmla="*/ 3238810 w 3374536"/>
              <a:gd name="connsiteY123" fmla="*/ 1341911 h 2386940"/>
              <a:gd name="connsiteX124" fmla="*/ 3274436 w 3374536"/>
              <a:gd name="connsiteY124" fmla="*/ 1306286 h 2386940"/>
              <a:gd name="connsiteX125" fmla="*/ 3321937 w 3374536"/>
              <a:gd name="connsiteY125" fmla="*/ 1211283 h 2386940"/>
              <a:gd name="connsiteX126" fmla="*/ 3333813 w 3374536"/>
              <a:gd name="connsiteY126" fmla="*/ 1163782 h 2386940"/>
              <a:gd name="connsiteX127" fmla="*/ 3357563 w 3374536"/>
              <a:gd name="connsiteY127" fmla="*/ 1128156 h 2386940"/>
              <a:gd name="connsiteX128" fmla="*/ 3357563 w 3374536"/>
              <a:gd name="connsiteY128" fmla="*/ 724395 h 2386940"/>
              <a:gd name="connsiteX129" fmla="*/ 3310062 w 3374536"/>
              <a:gd name="connsiteY129" fmla="*/ 641267 h 2386940"/>
              <a:gd name="connsiteX130" fmla="*/ 3274436 w 3374536"/>
              <a:gd name="connsiteY130" fmla="*/ 570015 h 2386940"/>
              <a:gd name="connsiteX131" fmla="*/ 3191309 w 3374536"/>
              <a:gd name="connsiteY131" fmla="*/ 463137 h 2386940"/>
              <a:gd name="connsiteX132" fmla="*/ 3084431 w 3374536"/>
              <a:gd name="connsiteY132" fmla="*/ 344384 h 2386940"/>
              <a:gd name="connsiteX133" fmla="*/ 2989428 w 3374536"/>
              <a:gd name="connsiteY133" fmla="*/ 285008 h 2386940"/>
              <a:gd name="connsiteX134" fmla="*/ 2894426 w 3374536"/>
              <a:gd name="connsiteY134" fmla="*/ 237506 h 2386940"/>
              <a:gd name="connsiteX135" fmla="*/ 2858800 w 3374536"/>
              <a:gd name="connsiteY135" fmla="*/ 213756 h 2386940"/>
              <a:gd name="connsiteX136" fmla="*/ 2728171 w 3374536"/>
              <a:gd name="connsiteY136" fmla="*/ 178130 h 2386940"/>
              <a:gd name="connsiteX137" fmla="*/ 2633169 w 3374536"/>
              <a:gd name="connsiteY137" fmla="*/ 142504 h 2386940"/>
              <a:gd name="connsiteX138" fmla="*/ 2597543 w 3374536"/>
              <a:gd name="connsiteY138" fmla="*/ 118753 h 2386940"/>
              <a:gd name="connsiteX139" fmla="*/ 2419413 w 3374536"/>
              <a:gd name="connsiteY139" fmla="*/ 95002 h 2386940"/>
              <a:gd name="connsiteX140" fmla="*/ 2348161 w 3374536"/>
              <a:gd name="connsiteY140" fmla="*/ 83127 h 2386940"/>
              <a:gd name="connsiteX141" fmla="*/ 2181906 w 3374536"/>
              <a:gd name="connsiteY141" fmla="*/ 47501 h 2386940"/>
              <a:gd name="connsiteX142" fmla="*/ 2051278 w 3374536"/>
              <a:gd name="connsiteY142" fmla="*/ 35626 h 2386940"/>
              <a:gd name="connsiteX143" fmla="*/ 1980026 w 3374536"/>
              <a:gd name="connsiteY143" fmla="*/ 23750 h 2386940"/>
              <a:gd name="connsiteX144" fmla="*/ 1516888 w 3374536"/>
              <a:gd name="connsiteY144" fmla="*/ 23750 h 23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374536" h="2386940">
                <a:moveTo>
                  <a:pt x="3013179" y="201880"/>
                </a:moveTo>
                <a:cubicBezTo>
                  <a:pt x="2993387" y="186046"/>
                  <a:pt x="2975536" y="167420"/>
                  <a:pt x="2953802" y="154379"/>
                </a:cubicBezTo>
                <a:cubicBezTo>
                  <a:pt x="2907362" y="126515"/>
                  <a:pt x="2864417" y="125393"/>
                  <a:pt x="2811298" y="118753"/>
                </a:cubicBezTo>
                <a:cubicBezTo>
                  <a:pt x="2775730" y="114307"/>
                  <a:pt x="2739988" y="111324"/>
                  <a:pt x="2704420" y="106878"/>
                </a:cubicBezTo>
                <a:cubicBezTo>
                  <a:pt x="2606241" y="94605"/>
                  <a:pt x="2614566" y="90354"/>
                  <a:pt x="2502540" y="83127"/>
                </a:cubicBezTo>
                <a:cubicBezTo>
                  <a:pt x="2419491" y="77769"/>
                  <a:pt x="2336285" y="75210"/>
                  <a:pt x="2253158" y="71252"/>
                </a:cubicBezTo>
                <a:lnTo>
                  <a:pt x="934997" y="83127"/>
                </a:lnTo>
                <a:cubicBezTo>
                  <a:pt x="894641" y="84128"/>
                  <a:pt x="816244" y="106878"/>
                  <a:pt x="816244" y="106878"/>
                </a:cubicBezTo>
                <a:cubicBezTo>
                  <a:pt x="796452" y="118753"/>
                  <a:pt x="776072" y="129701"/>
                  <a:pt x="756867" y="142504"/>
                </a:cubicBezTo>
                <a:cubicBezTo>
                  <a:pt x="697197" y="182284"/>
                  <a:pt x="718995" y="179253"/>
                  <a:pt x="649989" y="213756"/>
                </a:cubicBezTo>
                <a:cubicBezTo>
                  <a:pt x="638793" y="219354"/>
                  <a:pt x="626238" y="221673"/>
                  <a:pt x="614363" y="225631"/>
                </a:cubicBezTo>
                <a:cubicBezTo>
                  <a:pt x="571055" y="258112"/>
                  <a:pt x="544348" y="279515"/>
                  <a:pt x="495610" y="308758"/>
                </a:cubicBezTo>
                <a:cubicBezTo>
                  <a:pt x="412110" y="358858"/>
                  <a:pt x="450943" y="305924"/>
                  <a:pt x="341231" y="415636"/>
                </a:cubicBezTo>
                <a:cubicBezTo>
                  <a:pt x="305605" y="451262"/>
                  <a:pt x="262300" y="480593"/>
                  <a:pt x="234353" y="522514"/>
                </a:cubicBezTo>
                <a:lnTo>
                  <a:pt x="186852" y="593766"/>
                </a:lnTo>
                <a:cubicBezTo>
                  <a:pt x="182893" y="609600"/>
                  <a:pt x="181038" y="626113"/>
                  <a:pt x="174976" y="641267"/>
                </a:cubicBezTo>
                <a:cubicBezTo>
                  <a:pt x="165114" y="665922"/>
                  <a:pt x="147159" y="687139"/>
                  <a:pt x="139350" y="712519"/>
                </a:cubicBezTo>
                <a:cubicBezTo>
                  <a:pt x="131118" y="739272"/>
                  <a:pt x="134264" y="768492"/>
                  <a:pt x="127475" y="795647"/>
                </a:cubicBezTo>
                <a:cubicBezTo>
                  <a:pt x="122305" y="816327"/>
                  <a:pt x="111641" y="835231"/>
                  <a:pt x="103724" y="855023"/>
                </a:cubicBezTo>
                <a:cubicBezTo>
                  <a:pt x="115599" y="1041070"/>
                  <a:pt x="125320" y="1227266"/>
                  <a:pt x="139350" y="1413163"/>
                </a:cubicBezTo>
                <a:cubicBezTo>
                  <a:pt x="141162" y="1437173"/>
                  <a:pt x="142772" y="1461870"/>
                  <a:pt x="151226" y="1484415"/>
                </a:cubicBezTo>
                <a:cubicBezTo>
                  <a:pt x="166766" y="1525854"/>
                  <a:pt x="194165" y="1562078"/>
                  <a:pt x="210602" y="1603169"/>
                </a:cubicBezTo>
                <a:cubicBezTo>
                  <a:pt x="218519" y="1622961"/>
                  <a:pt x="226868" y="1642586"/>
                  <a:pt x="234353" y="1662545"/>
                </a:cubicBezTo>
                <a:cubicBezTo>
                  <a:pt x="238748" y="1674266"/>
                  <a:pt x="241833" y="1686450"/>
                  <a:pt x="246228" y="1698171"/>
                </a:cubicBezTo>
                <a:cubicBezTo>
                  <a:pt x="253713" y="1718131"/>
                  <a:pt x="262494" y="1737588"/>
                  <a:pt x="269979" y="1757548"/>
                </a:cubicBezTo>
                <a:cubicBezTo>
                  <a:pt x="287489" y="1804241"/>
                  <a:pt x="278482" y="1802410"/>
                  <a:pt x="317480" y="1852550"/>
                </a:cubicBezTo>
                <a:cubicBezTo>
                  <a:pt x="331228" y="1870226"/>
                  <a:pt x="349148" y="1884218"/>
                  <a:pt x="364982" y="1900052"/>
                </a:cubicBezTo>
                <a:cubicBezTo>
                  <a:pt x="395124" y="1990481"/>
                  <a:pt x="349612" y="1871643"/>
                  <a:pt x="459984" y="2018805"/>
                </a:cubicBezTo>
                <a:cubicBezTo>
                  <a:pt x="521736" y="2101140"/>
                  <a:pt x="465526" y="2035430"/>
                  <a:pt x="543111" y="2101932"/>
                </a:cubicBezTo>
                <a:cubicBezTo>
                  <a:pt x="603197" y="2153434"/>
                  <a:pt x="555757" y="2130155"/>
                  <a:pt x="638114" y="2185060"/>
                </a:cubicBezTo>
                <a:cubicBezTo>
                  <a:pt x="756475" y="2263968"/>
                  <a:pt x="624047" y="2159666"/>
                  <a:pt x="721241" y="2232561"/>
                </a:cubicBezTo>
                <a:cubicBezTo>
                  <a:pt x="741518" y="2247769"/>
                  <a:pt x="758884" y="2267021"/>
                  <a:pt x="780618" y="2280062"/>
                </a:cubicBezTo>
                <a:cubicBezTo>
                  <a:pt x="798897" y="2291029"/>
                  <a:pt x="820928" y="2294280"/>
                  <a:pt x="839994" y="2303813"/>
                </a:cubicBezTo>
                <a:cubicBezTo>
                  <a:pt x="852759" y="2310196"/>
                  <a:pt x="862855" y="2321180"/>
                  <a:pt x="875620" y="2327563"/>
                </a:cubicBezTo>
                <a:cubicBezTo>
                  <a:pt x="886816" y="2333161"/>
                  <a:pt x="899740" y="2334508"/>
                  <a:pt x="911246" y="2339439"/>
                </a:cubicBezTo>
                <a:cubicBezTo>
                  <a:pt x="927517" y="2346412"/>
                  <a:pt x="942172" y="2356973"/>
                  <a:pt x="958748" y="2363189"/>
                </a:cubicBezTo>
                <a:cubicBezTo>
                  <a:pt x="987099" y="2373820"/>
                  <a:pt x="1052864" y="2382834"/>
                  <a:pt x="1077501" y="2386940"/>
                </a:cubicBezTo>
                <a:lnTo>
                  <a:pt x="1623766" y="2375065"/>
                </a:lnTo>
                <a:cubicBezTo>
                  <a:pt x="1839139" y="2367508"/>
                  <a:pt x="1681678" y="2368926"/>
                  <a:pt x="1813771" y="2351314"/>
                </a:cubicBezTo>
                <a:cubicBezTo>
                  <a:pt x="1853204" y="2346056"/>
                  <a:pt x="1892940" y="2343397"/>
                  <a:pt x="1932524" y="2339439"/>
                </a:cubicBezTo>
                <a:cubicBezTo>
                  <a:pt x="1948358" y="2331522"/>
                  <a:pt x="1963754" y="2322661"/>
                  <a:pt x="1980026" y="2315688"/>
                </a:cubicBezTo>
                <a:cubicBezTo>
                  <a:pt x="1991532" y="2310757"/>
                  <a:pt x="2004456" y="2309411"/>
                  <a:pt x="2015652" y="2303813"/>
                </a:cubicBezTo>
                <a:cubicBezTo>
                  <a:pt x="2036297" y="2293491"/>
                  <a:pt x="2055455" y="2280420"/>
                  <a:pt x="2075028" y="2268187"/>
                </a:cubicBezTo>
                <a:cubicBezTo>
                  <a:pt x="2087131" y="2260623"/>
                  <a:pt x="2097661" y="2250342"/>
                  <a:pt x="2110654" y="2244436"/>
                </a:cubicBezTo>
                <a:cubicBezTo>
                  <a:pt x="2141444" y="2230441"/>
                  <a:pt x="2174867" y="2222805"/>
                  <a:pt x="2205657" y="2208810"/>
                </a:cubicBezTo>
                <a:cubicBezTo>
                  <a:pt x="2218650" y="2202904"/>
                  <a:pt x="2228891" y="2192141"/>
                  <a:pt x="2241283" y="2185060"/>
                </a:cubicBezTo>
                <a:cubicBezTo>
                  <a:pt x="2256653" y="2176277"/>
                  <a:pt x="2273414" y="2170092"/>
                  <a:pt x="2288784" y="2161309"/>
                </a:cubicBezTo>
                <a:cubicBezTo>
                  <a:pt x="2301176" y="2154228"/>
                  <a:pt x="2312171" y="2144901"/>
                  <a:pt x="2324410" y="2137558"/>
                </a:cubicBezTo>
                <a:cubicBezTo>
                  <a:pt x="2351776" y="2121138"/>
                  <a:pt x="2382442" y="2109774"/>
                  <a:pt x="2407537" y="2090057"/>
                </a:cubicBezTo>
                <a:cubicBezTo>
                  <a:pt x="2407554" y="2090044"/>
                  <a:pt x="2519496" y="1978098"/>
                  <a:pt x="2538166" y="1959428"/>
                </a:cubicBezTo>
                <a:cubicBezTo>
                  <a:pt x="2550041" y="1947553"/>
                  <a:pt x="2559818" y="1933118"/>
                  <a:pt x="2573792" y="1923802"/>
                </a:cubicBezTo>
                <a:cubicBezTo>
                  <a:pt x="2790048" y="1779632"/>
                  <a:pt x="2505509" y="1976052"/>
                  <a:pt x="2704420" y="1816924"/>
                </a:cubicBezTo>
                <a:cubicBezTo>
                  <a:pt x="2722444" y="1802505"/>
                  <a:pt x="2746065" y="1796075"/>
                  <a:pt x="2763797" y="1781299"/>
                </a:cubicBezTo>
                <a:cubicBezTo>
                  <a:pt x="2793901" y="1756212"/>
                  <a:pt x="2819215" y="1725880"/>
                  <a:pt x="2846924" y="1698171"/>
                </a:cubicBezTo>
                <a:lnTo>
                  <a:pt x="2894426" y="1650670"/>
                </a:lnTo>
                <a:cubicBezTo>
                  <a:pt x="2916975" y="1583021"/>
                  <a:pt x="2911589" y="1586005"/>
                  <a:pt x="2989428" y="1508166"/>
                </a:cubicBezTo>
                <a:cubicBezTo>
                  <a:pt x="3001303" y="1496291"/>
                  <a:pt x="3015292" y="1486206"/>
                  <a:pt x="3025054" y="1472540"/>
                </a:cubicBezTo>
                <a:cubicBezTo>
                  <a:pt x="3035344" y="1458135"/>
                  <a:pt x="3038985" y="1439768"/>
                  <a:pt x="3048805" y="1425039"/>
                </a:cubicBezTo>
                <a:cubicBezTo>
                  <a:pt x="3062865" y="1403949"/>
                  <a:pt x="3080472" y="1385454"/>
                  <a:pt x="3096306" y="1365662"/>
                </a:cubicBezTo>
                <a:cubicBezTo>
                  <a:pt x="3100265" y="1353787"/>
                  <a:pt x="3105146" y="1342180"/>
                  <a:pt x="3108182" y="1330036"/>
                </a:cubicBezTo>
                <a:cubicBezTo>
                  <a:pt x="3124345" y="1265384"/>
                  <a:pt x="3122697" y="1237668"/>
                  <a:pt x="3131932" y="1163782"/>
                </a:cubicBezTo>
                <a:cubicBezTo>
                  <a:pt x="3135404" y="1136008"/>
                  <a:pt x="3139849" y="1108363"/>
                  <a:pt x="3143807" y="1080654"/>
                </a:cubicBezTo>
                <a:cubicBezTo>
                  <a:pt x="3139849" y="969818"/>
                  <a:pt x="3145688" y="858196"/>
                  <a:pt x="3131932" y="748145"/>
                </a:cubicBezTo>
                <a:cubicBezTo>
                  <a:pt x="3129477" y="728506"/>
                  <a:pt x="3104344" y="718730"/>
                  <a:pt x="3096306" y="700644"/>
                </a:cubicBezTo>
                <a:cubicBezTo>
                  <a:pt x="3088108" y="682199"/>
                  <a:pt x="3092629" y="659712"/>
                  <a:pt x="3084431" y="641267"/>
                </a:cubicBezTo>
                <a:cubicBezTo>
                  <a:pt x="3076393" y="623181"/>
                  <a:pt x="3060155" y="609980"/>
                  <a:pt x="3048805" y="593766"/>
                </a:cubicBezTo>
                <a:cubicBezTo>
                  <a:pt x="3032436" y="570381"/>
                  <a:pt x="3014070" y="548045"/>
                  <a:pt x="3001304" y="522514"/>
                </a:cubicBezTo>
                <a:cubicBezTo>
                  <a:pt x="2964107" y="448122"/>
                  <a:pt x="2993311" y="499448"/>
                  <a:pt x="2941927" y="427511"/>
                </a:cubicBezTo>
                <a:cubicBezTo>
                  <a:pt x="2933631" y="415897"/>
                  <a:pt x="2926472" y="403500"/>
                  <a:pt x="2918176" y="391886"/>
                </a:cubicBezTo>
                <a:cubicBezTo>
                  <a:pt x="2880615" y="339301"/>
                  <a:pt x="2840125" y="288814"/>
                  <a:pt x="2787548" y="249382"/>
                </a:cubicBezTo>
                <a:cubicBezTo>
                  <a:pt x="2632263" y="132920"/>
                  <a:pt x="2826003" y="276851"/>
                  <a:pt x="2704420" y="190005"/>
                </a:cubicBezTo>
                <a:cubicBezTo>
                  <a:pt x="2611041" y="123305"/>
                  <a:pt x="2698378" y="175541"/>
                  <a:pt x="2621293" y="142504"/>
                </a:cubicBezTo>
                <a:cubicBezTo>
                  <a:pt x="2591120" y="129573"/>
                  <a:pt x="2570417" y="112742"/>
                  <a:pt x="2538166" y="106878"/>
                </a:cubicBezTo>
                <a:cubicBezTo>
                  <a:pt x="2506767" y="101169"/>
                  <a:pt x="2474831" y="98961"/>
                  <a:pt x="2443163" y="95002"/>
                </a:cubicBezTo>
                <a:cubicBezTo>
                  <a:pt x="2427329" y="87085"/>
                  <a:pt x="2412237" y="77468"/>
                  <a:pt x="2395662" y="71252"/>
                </a:cubicBezTo>
                <a:cubicBezTo>
                  <a:pt x="2345246" y="52346"/>
                  <a:pt x="2277434" y="54616"/>
                  <a:pt x="2229407" y="47501"/>
                </a:cubicBezTo>
                <a:cubicBezTo>
                  <a:pt x="1878082" y="-4547"/>
                  <a:pt x="2172709" y="22245"/>
                  <a:pt x="1861272" y="0"/>
                </a:cubicBezTo>
                <a:cubicBezTo>
                  <a:pt x="1540638" y="7917"/>
                  <a:pt x="1219609" y="5959"/>
                  <a:pt x="899371" y="23750"/>
                </a:cubicBezTo>
                <a:cubicBezTo>
                  <a:pt x="861876" y="25833"/>
                  <a:pt x="829317" y="52011"/>
                  <a:pt x="792493" y="59376"/>
                </a:cubicBezTo>
                <a:lnTo>
                  <a:pt x="733117" y="71252"/>
                </a:lnTo>
                <a:cubicBezTo>
                  <a:pt x="646944" y="157425"/>
                  <a:pt x="766848" y="47349"/>
                  <a:pt x="602488" y="142504"/>
                </a:cubicBezTo>
                <a:cubicBezTo>
                  <a:pt x="379418" y="271649"/>
                  <a:pt x="547769" y="194816"/>
                  <a:pt x="412483" y="285008"/>
                </a:cubicBezTo>
                <a:cubicBezTo>
                  <a:pt x="397754" y="294828"/>
                  <a:pt x="379994" y="299376"/>
                  <a:pt x="364982" y="308758"/>
                </a:cubicBezTo>
                <a:cubicBezTo>
                  <a:pt x="348198" y="319248"/>
                  <a:pt x="333695" y="333034"/>
                  <a:pt x="317480" y="344384"/>
                </a:cubicBezTo>
                <a:cubicBezTo>
                  <a:pt x="294095" y="360753"/>
                  <a:pt x="268760" y="374361"/>
                  <a:pt x="246228" y="391886"/>
                </a:cubicBezTo>
                <a:cubicBezTo>
                  <a:pt x="232972" y="402197"/>
                  <a:pt x="223353" y="416582"/>
                  <a:pt x="210602" y="427511"/>
                </a:cubicBezTo>
                <a:cubicBezTo>
                  <a:pt x="195575" y="440391"/>
                  <a:pt x="177096" y="449142"/>
                  <a:pt x="163101" y="463137"/>
                </a:cubicBezTo>
                <a:cubicBezTo>
                  <a:pt x="153009" y="473229"/>
                  <a:pt x="147646" y="487149"/>
                  <a:pt x="139350" y="498763"/>
                </a:cubicBezTo>
                <a:cubicBezTo>
                  <a:pt x="77508" y="585341"/>
                  <a:pt x="128329" y="505257"/>
                  <a:pt x="68098" y="605641"/>
                </a:cubicBezTo>
                <a:cubicBezTo>
                  <a:pt x="64140" y="625433"/>
                  <a:pt x="63310" y="646119"/>
                  <a:pt x="56223" y="665018"/>
                </a:cubicBezTo>
                <a:cubicBezTo>
                  <a:pt x="51212" y="678382"/>
                  <a:pt x="38855" y="687878"/>
                  <a:pt x="32472" y="700644"/>
                </a:cubicBezTo>
                <a:cubicBezTo>
                  <a:pt x="26874" y="711840"/>
                  <a:pt x="24555" y="724395"/>
                  <a:pt x="20597" y="736270"/>
                </a:cubicBezTo>
                <a:cubicBezTo>
                  <a:pt x="-15385" y="988149"/>
                  <a:pt x="415" y="840882"/>
                  <a:pt x="32472" y="1353787"/>
                </a:cubicBezTo>
                <a:cubicBezTo>
                  <a:pt x="33253" y="1366280"/>
                  <a:pt x="41312" y="1377269"/>
                  <a:pt x="44348" y="1389413"/>
                </a:cubicBezTo>
                <a:cubicBezTo>
                  <a:pt x="64574" y="1470314"/>
                  <a:pt x="37743" y="1430309"/>
                  <a:pt x="91849" y="1484415"/>
                </a:cubicBezTo>
                <a:cubicBezTo>
                  <a:pt x="108402" y="1525796"/>
                  <a:pt x="127319" y="1577855"/>
                  <a:pt x="151226" y="1615044"/>
                </a:cubicBezTo>
                <a:cubicBezTo>
                  <a:pt x="172632" y="1648342"/>
                  <a:pt x="200521" y="1677111"/>
                  <a:pt x="222478" y="1710047"/>
                </a:cubicBezTo>
                <a:cubicBezTo>
                  <a:pt x="261966" y="1769280"/>
                  <a:pt x="271746" y="1788408"/>
                  <a:pt x="317480" y="1840675"/>
                </a:cubicBezTo>
                <a:cubicBezTo>
                  <a:pt x="328539" y="1853314"/>
                  <a:pt x="342355" y="1863399"/>
                  <a:pt x="353106" y="1876301"/>
                </a:cubicBezTo>
                <a:cubicBezTo>
                  <a:pt x="362243" y="1887265"/>
                  <a:pt x="368561" y="1900313"/>
                  <a:pt x="376857" y="1911927"/>
                </a:cubicBezTo>
                <a:cubicBezTo>
                  <a:pt x="393750" y="1935577"/>
                  <a:pt x="422934" y="1977071"/>
                  <a:pt x="448109" y="1995054"/>
                </a:cubicBezTo>
                <a:cubicBezTo>
                  <a:pt x="462514" y="2005344"/>
                  <a:pt x="481107" y="2008653"/>
                  <a:pt x="495610" y="2018805"/>
                </a:cubicBezTo>
                <a:cubicBezTo>
                  <a:pt x="563383" y="2066247"/>
                  <a:pt x="564596" y="2088924"/>
                  <a:pt x="638114" y="2125683"/>
                </a:cubicBezTo>
                <a:cubicBezTo>
                  <a:pt x="652712" y="2132982"/>
                  <a:pt x="669781" y="2133600"/>
                  <a:pt x="685615" y="2137558"/>
                </a:cubicBezTo>
                <a:cubicBezTo>
                  <a:pt x="753393" y="2182744"/>
                  <a:pt x="686157" y="2143689"/>
                  <a:pt x="768743" y="2173184"/>
                </a:cubicBezTo>
                <a:cubicBezTo>
                  <a:pt x="956216" y="2240139"/>
                  <a:pt x="825629" y="2205220"/>
                  <a:pt x="934997" y="2232561"/>
                </a:cubicBezTo>
                <a:cubicBezTo>
                  <a:pt x="958748" y="2244436"/>
                  <a:pt x="981058" y="2259790"/>
                  <a:pt x="1006249" y="2268187"/>
                </a:cubicBezTo>
                <a:cubicBezTo>
                  <a:pt x="1018606" y="2272306"/>
                  <a:pt x="1154224" y="2291022"/>
                  <a:pt x="1160628" y="2291937"/>
                </a:cubicBezTo>
                <a:cubicBezTo>
                  <a:pt x="1366467" y="2287979"/>
                  <a:pt x="1572563" y="2291075"/>
                  <a:pt x="1778145" y="2280062"/>
                </a:cubicBezTo>
                <a:cubicBezTo>
                  <a:pt x="1791159" y="2279365"/>
                  <a:pt x="1882349" y="2221901"/>
                  <a:pt x="1885023" y="2220686"/>
                </a:cubicBezTo>
                <a:cubicBezTo>
                  <a:pt x="2112610" y="2117239"/>
                  <a:pt x="1779451" y="2291284"/>
                  <a:pt x="2039402" y="2161309"/>
                </a:cubicBezTo>
                <a:cubicBezTo>
                  <a:pt x="2067947" y="2147037"/>
                  <a:pt x="2093553" y="2127182"/>
                  <a:pt x="2122530" y="2113808"/>
                </a:cubicBezTo>
                <a:cubicBezTo>
                  <a:pt x="2145261" y="2103317"/>
                  <a:pt x="2170991" y="2100417"/>
                  <a:pt x="2193782" y="2090057"/>
                </a:cubicBezTo>
                <a:cubicBezTo>
                  <a:pt x="2214794" y="2080506"/>
                  <a:pt x="2232895" y="2065484"/>
                  <a:pt x="2253158" y="2054431"/>
                </a:cubicBezTo>
                <a:cubicBezTo>
                  <a:pt x="2536739" y="1899750"/>
                  <a:pt x="2101515" y="2147792"/>
                  <a:pt x="2395662" y="1971304"/>
                </a:cubicBezTo>
                <a:cubicBezTo>
                  <a:pt x="2450394" y="1938465"/>
                  <a:pt x="2506678" y="1908281"/>
                  <a:pt x="2561917" y="1876301"/>
                </a:cubicBezTo>
                <a:cubicBezTo>
                  <a:pt x="2581892" y="1864736"/>
                  <a:pt x="2602828" y="1854524"/>
                  <a:pt x="2621293" y="1840675"/>
                </a:cubicBezTo>
                <a:cubicBezTo>
                  <a:pt x="2637127" y="1828800"/>
                  <a:pt x="2652326" y="1816028"/>
                  <a:pt x="2668794" y="1805049"/>
                </a:cubicBezTo>
                <a:cubicBezTo>
                  <a:pt x="2946902" y="1619644"/>
                  <a:pt x="2697920" y="1788674"/>
                  <a:pt x="2858800" y="1686296"/>
                </a:cubicBezTo>
                <a:cubicBezTo>
                  <a:pt x="2902343" y="1658587"/>
                  <a:pt x="2952933" y="1639664"/>
                  <a:pt x="2989428" y="1603169"/>
                </a:cubicBezTo>
                <a:cubicBezTo>
                  <a:pt x="3043692" y="1548905"/>
                  <a:pt x="3063367" y="1516809"/>
                  <a:pt x="3120057" y="1484415"/>
                </a:cubicBezTo>
                <a:cubicBezTo>
                  <a:pt x="3135427" y="1475632"/>
                  <a:pt x="3151724" y="1468582"/>
                  <a:pt x="3167558" y="1460665"/>
                </a:cubicBezTo>
                <a:cubicBezTo>
                  <a:pt x="3183392" y="1436914"/>
                  <a:pt x="3202293" y="1414944"/>
                  <a:pt x="3215059" y="1389413"/>
                </a:cubicBezTo>
                <a:cubicBezTo>
                  <a:pt x="3222976" y="1373579"/>
                  <a:pt x="3228520" y="1356316"/>
                  <a:pt x="3238810" y="1341911"/>
                </a:cubicBezTo>
                <a:cubicBezTo>
                  <a:pt x="3248571" y="1328245"/>
                  <a:pt x="3262561" y="1318161"/>
                  <a:pt x="3274436" y="1306286"/>
                </a:cubicBezTo>
                <a:cubicBezTo>
                  <a:pt x="3303442" y="1161249"/>
                  <a:pt x="3260525" y="1318753"/>
                  <a:pt x="3321937" y="1211283"/>
                </a:cubicBezTo>
                <a:cubicBezTo>
                  <a:pt x="3330035" y="1197112"/>
                  <a:pt x="3327384" y="1178783"/>
                  <a:pt x="3333813" y="1163782"/>
                </a:cubicBezTo>
                <a:cubicBezTo>
                  <a:pt x="3339435" y="1150664"/>
                  <a:pt x="3349646" y="1140031"/>
                  <a:pt x="3357563" y="1128156"/>
                </a:cubicBezTo>
                <a:cubicBezTo>
                  <a:pt x="3382722" y="952053"/>
                  <a:pt x="3377517" y="1023706"/>
                  <a:pt x="3357563" y="724395"/>
                </a:cubicBezTo>
                <a:cubicBezTo>
                  <a:pt x="3355067" y="686962"/>
                  <a:pt x="3328472" y="671951"/>
                  <a:pt x="3310062" y="641267"/>
                </a:cubicBezTo>
                <a:cubicBezTo>
                  <a:pt x="3296400" y="618497"/>
                  <a:pt x="3289166" y="592109"/>
                  <a:pt x="3274436" y="570015"/>
                </a:cubicBezTo>
                <a:cubicBezTo>
                  <a:pt x="3249401" y="532462"/>
                  <a:pt x="3218827" y="498911"/>
                  <a:pt x="3191309" y="463137"/>
                </a:cubicBezTo>
                <a:cubicBezTo>
                  <a:pt x="3164602" y="428418"/>
                  <a:pt x="3120341" y="362339"/>
                  <a:pt x="3084431" y="344384"/>
                </a:cubicBezTo>
                <a:cubicBezTo>
                  <a:pt x="2908951" y="256646"/>
                  <a:pt x="3174386" y="392901"/>
                  <a:pt x="2989428" y="285008"/>
                </a:cubicBezTo>
                <a:cubicBezTo>
                  <a:pt x="2958846" y="267168"/>
                  <a:pt x="2925508" y="254460"/>
                  <a:pt x="2894426" y="237506"/>
                </a:cubicBezTo>
                <a:cubicBezTo>
                  <a:pt x="2881896" y="230672"/>
                  <a:pt x="2871566" y="220139"/>
                  <a:pt x="2858800" y="213756"/>
                </a:cubicBezTo>
                <a:cubicBezTo>
                  <a:pt x="2801585" y="185149"/>
                  <a:pt x="2792756" y="188894"/>
                  <a:pt x="2728171" y="178130"/>
                </a:cubicBezTo>
                <a:cubicBezTo>
                  <a:pt x="2644621" y="122429"/>
                  <a:pt x="2750564" y="186527"/>
                  <a:pt x="2633169" y="142504"/>
                </a:cubicBezTo>
                <a:cubicBezTo>
                  <a:pt x="2619805" y="137493"/>
                  <a:pt x="2610309" y="125136"/>
                  <a:pt x="2597543" y="118753"/>
                </a:cubicBezTo>
                <a:cubicBezTo>
                  <a:pt x="2548441" y="94202"/>
                  <a:pt x="2453515" y="98791"/>
                  <a:pt x="2419413" y="95002"/>
                </a:cubicBezTo>
                <a:cubicBezTo>
                  <a:pt x="2395482" y="92343"/>
                  <a:pt x="2371772" y="87849"/>
                  <a:pt x="2348161" y="83127"/>
                </a:cubicBezTo>
                <a:cubicBezTo>
                  <a:pt x="2276264" y="68748"/>
                  <a:pt x="2280136" y="56431"/>
                  <a:pt x="2181906" y="47501"/>
                </a:cubicBezTo>
                <a:cubicBezTo>
                  <a:pt x="2138363" y="43543"/>
                  <a:pt x="2094701" y="40735"/>
                  <a:pt x="2051278" y="35626"/>
                </a:cubicBezTo>
                <a:cubicBezTo>
                  <a:pt x="2027365" y="32813"/>
                  <a:pt x="2004098" y="24285"/>
                  <a:pt x="1980026" y="23750"/>
                </a:cubicBezTo>
                <a:cubicBezTo>
                  <a:pt x="1825685" y="20320"/>
                  <a:pt x="1671267" y="23750"/>
                  <a:pt x="1516888" y="23750"/>
                </a:cubicBezTo>
              </a:path>
            </a:pathLst>
          </a:custGeom>
          <a:noFill/>
          <a:ln>
            <a:solidFill>
              <a:srgbClr val="8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55" y="260648"/>
            <a:ext cx="8677733" cy="1085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Подходы в реализации проекта</a:t>
            </a:r>
            <a:endParaRPr lang="ru-RU" dirty="0">
              <a:solidFill>
                <a:srgbClr val="89CC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Повышение уровня вовлеченности заинтересованных граждан и организаций в реализацию мероприятий по благоустройству территории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города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формирования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общественного мнения по облику города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Обеспечение создания и развития объектов благоустройства на территории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города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00025" y="2348880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0025" y="3789040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94940" y="4888780"/>
            <a:ext cx="123825" cy="104775"/>
          </a:xfrm>
          <a:custGeom>
            <a:avLst/>
            <a:gdLst>
              <a:gd name="connsiteX0" fmla="*/ 0 w 123825"/>
              <a:gd name="connsiteY0" fmla="*/ 38100 h 104775"/>
              <a:gd name="connsiteX1" fmla="*/ 76200 w 123825"/>
              <a:gd name="connsiteY1" fmla="*/ 0 h 104775"/>
              <a:gd name="connsiteX2" fmla="*/ 114300 w 123825"/>
              <a:gd name="connsiteY2" fmla="*/ 9525 h 104775"/>
              <a:gd name="connsiteX3" fmla="*/ 123825 w 123825"/>
              <a:gd name="connsiteY3" fmla="*/ 38100 h 104775"/>
              <a:gd name="connsiteX4" fmla="*/ 114300 w 123825"/>
              <a:gd name="connsiteY4" fmla="*/ 76200 h 104775"/>
              <a:gd name="connsiteX5" fmla="*/ 57150 w 123825"/>
              <a:gd name="connsiteY5" fmla="*/ 104775 h 104775"/>
              <a:gd name="connsiteX6" fmla="*/ 28575 w 123825"/>
              <a:gd name="connsiteY6" fmla="*/ 95250 h 104775"/>
              <a:gd name="connsiteX7" fmla="*/ 28575 w 123825"/>
              <a:gd name="connsiteY7" fmla="*/ 9525 h 104775"/>
              <a:gd name="connsiteX8" fmla="*/ 85725 w 123825"/>
              <a:gd name="connsiteY8" fmla="*/ 47625 h 104775"/>
              <a:gd name="connsiteX9" fmla="*/ 76200 w 123825"/>
              <a:gd name="connsiteY9" fmla="*/ 76200 h 104775"/>
              <a:gd name="connsiteX10" fmla="*/ 19050 w 123825"/>
              <a:gd name="connsiteY10" fmla="*/ 57150 h 104775"/>
              <a:gd name="connsiteX11" fmla="*/ 28575 w 123825"/>
              <a:gd name="connsiteY11" fmla="*/ 28575 h 104775"/>
              <a:gd name="connsiteX12" fmla="*/ 38100 w 123825"/>
              <a:gd name="connsiteY12" fmla="*/ 57150 h 104775"/>
              <a:gd name="connsiteX13" fmla="*/ 66675 w 123825"/>
              <a:gd name="connsiteY13" fmla="*/ 571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25" h="10477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89291" y="0"/>
                  <a:pt x="101600" y="6350"/>
                  <a:pt x="114300" y="9525"/>
                </a:cubicBezTo>
                <a:cubicBezTo>
                  <a:pt x="117475" y="19050"/>
                  <a:pt x="123825" y="28060"/>
                  <a:pt x="123825" y="38100"/>
                </a:cubicBezTo>
                <a:cubicBezTo>
                  <a:pt x="123825" y="51191"/>
                  <a:pt x="121562" y="65308"/>
                  <a:pt x="114300" y="76200"/>
                </a:cubicBezTo>
                <a:cubicBezTo>
                  <a:pt x="103749" y="92027"/>
                  <a:pt x="73450" y="99342"/>
                  <a:pt x="57150" y="104775"/>
                </a:cubicBezTo>
                <a:cubicBezTo>
                  <a:pt x="47625" y="101600"/>
                  <a:pt x="35675" y="102350"/>
                  <a:pt x="28575" y="95250"/>
                </a:cubicBezTo>
                <a:cubicBezTo>
                  <a:pt x="8476" y="75151"/>
                  <a:pt x="25991" y="25031"/>
                  <a:pt x="28575" y="9525"/>
                </a:cubicBezTo>
                <a:cubicBezTo>
                  <a:pt x="54233" y="15940"/>
                  <a:pt x="80005" y="13306"/>
                  <a:pt x="85725" y="47625"/>
                </a:cubicBezTo>
                <a:cubicBezTo>
                  <a:pt x="87376" y="57529"/>
                  <a:pt x="79375" y="66675"/>
                  <a:pt x="76200" y="76200"/>
                </a:cubicBezTo>
                <a:cubicBezTo>
                  <a:pt x="57150" y="69850"/>
                  <a:pt x="33249" y="71349"/>
                  <a:pt x="19050" y="57150"/>
                </a:cubicBezTo>
                <a:cubicBezTo>
                  <a:pt x="11950" y="50050"/>
                  <a:pt x="18535" y="28575"/>
                  <a:pt x="28575" y="28575"/>
                </a:cubicBezTo>
                <a:cubicBezTo>
                  <a:pt x="38615" y="28575"/>
                  <a:pt x="34925" y="47625"/>
                  <a:pt x="38100" y="57150"/>
                </a:cubicBezTo>
                <a:lnTo>
                  <a:pt x="66675" y="5715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06" y="116632"/>
            <a:ext cx="6779418" cy="10081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Сведения о </a:t>
            </a:r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ресурсах</a:t>
            </a:r>
            <a:endParaRPr lang="ru-RU" dirty="0">
              <a:solidFill>
                <a:srgbClr val="89CC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042173" y="1941265"/>
            <a:ext cx="51845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85042" y="1941265"/>
            <a:ext cx="0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228237" y="1901838"/>
            <a:ext cx="0" cy="360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1560" y="2261878"/>
            <a:ext cx="265070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Calibri" pitchFamily="34" charset="0"/>
                <a:ea typeface="Calibri"/>
                <a:cs typeface="Calibri" pitchFamily="34" charset="0"/>
              </a:rPr>
              <a:t>ОРГАНИЗАЦИОННЫЕ</a:t>
            </a:r>
            <a:endParaRPr lang="ru-RU" sz="2000" b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301305"/>
            <a:ext cx="27098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Calibri" pitchFamily="34" charset="0"/>
                <a:ea typeface="Calibri"/>
                <a:cs typeface="Calibri" pitchFamily="34" charset="0"/>
              </a:rPr>
              <a:t>ИНФОРМАЦИОННЫЕ</a:t>
            </a:r>
            <a:endParaRPr lang="ru-RU" sz="2000" b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2984851"/>
            <a:ext cx="3600400" cy="1015663"/>
          </a:xfrm>
          <a:prstGeom prst="rect">
            <a:avLst/>
          </a:prstGeom>
          <a:ln w="28575"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ea typeface="Calibri"/>
                <a:cs typeface="Calibri" pitchFamily="34" charset="0"/>
              </a:rPr>
              <a:t>Платформа для размещения фотоматериалов и запуска голосования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984851"/>
            <a:ext cx="2834811" cy="1323439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Разработка нормативно-правовых документов для сопровождения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проекта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51" y="188640"/>
            <a:ext cx="5862625" cy="1085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Интернет-ресурсы </a:t>
            </a:r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solidFill>
                <a:srgbClr val="89CC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3"/>
            <a:ext cx="2542034" cy="26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1947"/>
            <a:ext cx="2413417" cy="247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3" y="4455191"/>
            <a:ext cx="28300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Calibri" pitchFamily="34" charset="0"/>
                <a:ea typeface="Calibri"/>
                <a:cs typeface="Calibri" pitchFamily="34" charset="0"/>
              </a:rPr>
              <a:t>Организатор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pitchFamily="34" charset="0"/>
                <a:ea typeface="Calibri"/>
                <a:cs typeface="Calibri" pitchFamily="34" charset="0"/>
              </a:rPr>
              <a:t>Группа отдела </a:t>
            </a:r>
            <a:r>
              <a:rPr lang="ru-RU" sz="1600" dirty="0">
                <a:latin typeface="Calibri" pitchFamily="34" charset="0"/>
                <a:ea typeface="Calibri"/>
                <a:cs typeface="Calibri" pitchFamily="34" charset="0"/>
              </a:rPr>
              <a:t>экономики и инвестиций Администрации муниципального образования «город Десногорск» Смоленской области</a:t>
            </a:r>
            <a:endParaRPr lang="ru-RU" sz="1600" b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157192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Официальная группа Администрации муниципального образования «город Десногорск» Смоленской области </a:t>
            </a:r>
            <a:endParaRPr lang="ru-RU" sz="1600" b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455191"/>
            <a:ext cx="2194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Городское сообщество</a:t>
            </a:r>
            <a:endParaRPr lang="ru-RU" sz="1600" b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53" y="116632"/>
            <a:ext cx="4871911" cy="10850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89CCFF"/>
                </a:solidFill>
                <a:effectLst/>
                <a:latin typeface="Calibri" pitchFamily="34" charset="0"/>
                <a:cs typeface="Calibri" pitchFamily="34" charset="0"/>
              </a:rPr>
              <a:t>Практика в СМИ</a:t>
            </a:r>
            <a:endParaRPr lang="ru-RU" dirty="0">
              <a:solidFill>
                <a:srgbClr val="89CC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10708"/>
          <a:stretch/>
        </p:blipFill>
        <p:spPr bwMode="auto">
          <a:xfrm>
            <a:off x="395536" y="1772815"/>
            <a:ext cx="2520280" cy="45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b="14607"/>
          <a:stretch/>
        </p:blipFill>
        <p:spPr bwMode="auto">
          <a:xfrm>
            <a:off x="6372200" y="2060848"/>
            <a:ext cx="2519403" cy="436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10653"/>
          <a:stretch/>
        </p:blipFill>
        <p:spPr bwMode="auto">
          <a:xfrm>
            <a:off x="3347864" y="1700807"/>
            <a:ext cx="2707028" cy="4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404664"/>
            <a:ext cx="8694712" cy="914400"/>
          </a:xfrm>
        </p:spPr>
        <p:txBody>
          <a:bodyPr/>
          <a:lstStyle/>
          <a:p>
            <a:r>
              <a:rPr lang="ru-RU" dirty="0" smtClean="0">
                <a:solidFill>
                  <a:srgbClr val="89CCFF"/>
                </a:solidFill>
                <a:latin typeface="Calibri" pitchFamily="34" charset="0"/>
                <a:cs typeface="Calibri" pitchFamily="34" charset="0"/>
              </a:rPr>
              <a:t>Перспектива развития практики</a:t>
            </a:r>
            <a:endParaRPr lang="ru-RU" dirty="0">
              <a:solidFill>
                <a:srgbClr val="89CC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5" y="1994390"/>
            <a:ext cx="8424936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примере реализации практики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общественность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будет полностью вовлечена в процесс, будут организованы городские сообщества, которые будут принимать участие в местном самоуправлении, что поможет выйти на новый уровень взаимодействия жителей и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власти, предприниматели увидят заинтересованность клиентов в оформлении торговых объектов, поддержку со стороны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муниципалитета.</a:t>
            </a:r>
          </a:p>
          <a:p>
            <a:pPr algn="just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Практика поможет повысить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уровень активности граждан в решении вопросов местного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значения.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582</TotalTime>
  <Words>368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Привлечение  общественности в формирование  городской среды</vt:lpstr>
      <vt:lpstr>Краткое описание действий</vt:lpstr>
      <vt:lpstr>Цели и задачи практики</vt:lpstr>
      <vt:lpstr>Мероприятия</vt:lpstr>
      <vt:lpstr>Подходы в реализации проекта</vt:lpstr>
      <vt:lpstr>Сведения о ресурсах</vt:lpstr>
      <vt:lpstr>Интернет-ресурсы  </vt:lpstr>
      <vt:lpstr>Практика в СМИ</vt:lpstr>
      <vt:lpstr>Перспектива развития практики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Ведущий спец. эконом</dc:creator>
  <cp:lastModifiedBy>Нвчальник отдела</cp:lastModifiedBy>
  <cp:revision>36</cp:revision>
  <dcterms:created xsi:type="dcterms:W3CDTF">2019-06-11T10:43:19Z</dcterms:created>
  <dcterms:modified xsi:type="dcterms:W3CDTF">2023-10-13T09:14:13Z</dcterms:modified>
</cp:coreProperties>
</file>